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77" r:id="rId2"/>
    <p:sldId id="280" r:id="rId3"/>
    <p:sldId id="281" r:id="rId4"/>
    <p:sldId id="260" r:id="rId5"/>
    <p:sldId id="267" r:id="rId6"/>
    <p:sldId id="282" r:id="rId7"/>
    <p:sldId id="283" r:id="rId8"/>
    <p:sldId id="284" r:id="rId9"/>
    <p:sldId id="285" r:id="rId10"/>
    <p:sldId id="262" r:id="rId11"/>
    <p:sldId id="265" r:id="rId12"/>
    <p:sldId id="278" r:id="rId13"/>
    <p:sldId id="286" r:id="rId14"/>
    <p:sldId id="268" r:id="rId15"/>
    <p:sldId id="27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68F0C-7CB2-4877-9E8C-FF599D70B744}" type="datetimeFigureOut">
              <a:rPr lang="ru-RU" smtClean="0"/>
              <a:pPr/>
              <a:t>17.12.2015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CB807-9D13-438B-BAE9-9E9F5FB7A1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08977B-02F9-4643-9CCD-6A70676A316F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4CBF-E3AB-45CB-9007-2C350EE43DAC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0C39-C0FA-43FC-95DB-A25FC749C68A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EB7969-F9B0-49C9-AE38-87F0CF77FCDC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900379-8961-4618-A396-E98C8D6F7FBA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A69BF-3A66-49AA-9F74-F499FC5BC3CC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3116F-0F1E-4883-B073-5EEB9D60BA20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B7CED0-A2AD-4EBF-B41A-68B127B00ED8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D6C0-0C53-4AC0-87A0-903970E8F923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9B0392-71DE-4D85-A19B-E222C43E3688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lu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895B44-16BB-4E53-A9AA-834B3C91D9C2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9B9A03-4EA3-4C16-A5FA-F856F90A0788}" type="datetime1">
              <a:rPr lang="ru-RU" smtClean="0"/>
              <a:pPr/>
              <a:t>17.12.2015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plus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929618" cy="2071702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Հարգարժան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ներկաներ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Ձեր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ուշադրությանն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ենք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ներկայացնում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&lt;&lt;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Անձի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պահանջմունքների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համակարգն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ու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ինքնաիրականացման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պայմանները</a:t>
            </a:r>
            <a:r>
              <a:rPr lang="en-US" sz="2000" dirty="0" smtClean="0"/>
              <a:t>&gt;&gt;           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թեմայով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             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սլայդ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շոու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2995618"/>
          </a:xfrm>
        </p:spPr>
        <p:txBody>
          <a:bodyPr>
            <a:normAutofit/>
          </a:bodyPr>
          <a:lstStyle/>
          <a:p>
            <a:pPr algn="r"/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Մենք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չենք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կարող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անել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ամեն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ինչ,բայց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մենք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կարող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ենք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անել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ավելին,քան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անում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ենք:Ողբերգությունը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`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դրա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անգիտակցման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մեջ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է.</a:t>
            </a:r>
          </a:p>
          <a:p>
            <a:pPr algn="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Բյունջենտալ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Դժոն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329642" cy="41434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Մարդ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ով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հասել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է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այս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բարձր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մակարդակին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`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ձգտում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է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օգտագորձել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իր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տաղանդի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բոլոր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հնարավորությունները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ունակությունները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և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անձնային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պոտենցիալը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Այսինքն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ինքնաիրականացվել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նշանակում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է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դառնալ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այնպիսի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մարդ,ինչպիսին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մենք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կարող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ենք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դառնալ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հասնել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մեր</a:t>
            </a:r>
            <a:r>
              <a:rPr lang="en-US" sz="28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Sylfaen" pitchFamily="18" charset="0"/>
              </a:rPr>
              <a:t>գագաթնակետին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: </a:t>
            </a:r>
            <a:b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</a:b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Մասլոուն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նշում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Sylfaen" pitchFamily="18" charset="0"/>
              </a:rPr>
              <a:t> է.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Երգիչները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պետք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է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երգեն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նկարիչները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`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նկարեն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գրողները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`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գրեն,եթե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նրանք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ուզում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են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մնալ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այնպիսին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ինչպիսին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որ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կան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՚: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Մարդ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միշտ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պետք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է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լինի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այնպիսին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ինչպիսին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որ</a:t>
            </a:r>
            <a:r>
              <a:rPr lang="en-US" sz="2400" i="1" dirty="0" smtClean="0">
                <a:solidFill>
                  <a:srgbClr val="FF0000"/>
                </a:solidFill>
                <a:latin typeface="Sylfae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Sylfaen" pitchFamily="18" charset="0"/>
              </a:rPr>
              <a:t>կա</a:t>
            </a:r>
            <a:endParaRPr lang="ru-RU" sz="2400" i="1" dirty="0">
              <a:solidFill>
                <a:srgbClr val="FF0000"/>
              </a:solidFill>
              <a:latin typeface="Sylfae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188641"/>
            <a:ext cx="9144000" cy="970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</p:txBody>
      </p:sp>
      <p:pic>
        <p:nvPicPr>
          <p:cNvPr id="20481" name="Picture 1" descr="C:\Users\Admin\Desktop\yBU4q0mxhd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214818"/>
            <a:ext cx="6000792" cy="2643182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108498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ԱՆՁԻ ԻՆՔՆԱԻՐԱԿԱՆԱՑՄԱՆ ՊԱՅՄԱՆՆԵՐ</a:t>
            </a:r>
            <a:r>
              <a:rPr lang="ru-RU" sz="2400" b="1" dirty="0" smtClean="0">
                <a:latin typeface="Sylfaen" pitchFamily="18" charset="0"/>
              </a:rPr>
              <a:t>ԻՑ  ԵՆ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805264"/>
          </a:xfrm>
        </p:spPr>
        <p:txBody>
          <a:bodyPr>
            <a:noAutofit/>
          </a:bodyPr>
          <a:lstStyle/>
          <a:p>
            <a:r>
              <a:rPr lang="ru-RU" sz="2000" dirty="0" smtClean="0"/>
              <a:t> </a:t>
            </a:r>
            <a:r>
              <a:rPr lang="en-US" sz="2000" b="1" dirty="0" err="1" smtClean="0"/>
              <a:t>Ինքնիրականացման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պայմանա-փոխհատուցող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ուղիները</a:t>
            </a:r>
            <a:endParaRPr lang="ru-RU" sz="2000" dirty="0" smtClean="0"/>
          </a:p>
          <a:p>
            <a:r>
              <a:rPr lang="en-US" sz="2000" b="1" dirty="0" err="1" smtClean="0"/>
              <a:t>Կյանքի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սուբյեկտիվ-արդյունավետ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ուղղու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ընտրություն</a:t>
            </a:r>
            <a:endParaRPr lang="ru-RU" sz="2000" dirty="0" smtClean="0"/>
          </a:p>
          <a:p>
            <a:r>
              <a:rPr lang="en-US" sz="2000" b="1" dirty="0" err="1" smtClean="0"/>
              <a:t>Շփման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հեղինակավորություն</a:t>
            </a:r>
            <a:endParaRPr lang="ru-RU" sz="2000" dirty="0" smtClean="0"/>
          </a:p>
          <a:p>
            <a:r>
              <a:rPr lang="en-US" sz="2000" b="1" dirty="0" err="1" smtClean="0"/>
              <a:t>Մարդու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արտաքին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տեսքի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ընկալում</a:t>
            </a:r>
            <a:endParaRPr lang="ru-RU" sz="2000" dirty="0" smtClean="0"/>
          </a:p>
          <a:p>
            <a:r>
              <a:rPr lang="en-US" sz="2000" b="1" dirty="0" err="1" smtClean="0"/>
              <a:t>Լիդերության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պոտենցիալ</a:t>
            </a:r>
            <a:endParaRPr lang="ru-RU" sz="2000" dirty="0" smtClean="0"/>
          </a:p>
          <a:p>
            <a:r>
              <a:rPr lang="en-US" sz="2000" b="1" dirty="0" err="1" smtClean="0"/>
              <a:t>Ինքնահարգանք</a:t>
            </a:r>
            <a:endParaRPr lang="ru-RU" sz="2000" dirty="0" smtClean="0"/>
          </a:p>
          <a:p>
            <a:r>
              <a:rPr lang="en-US" sz="2000" b="1" dirty="0" smtClean="0"/>
              <a:t>&lt;&lt;</a:t>
            </a:r>
            <a:r>
              <a:rPr lang="en-US" sz="2000" b="1" dirty="0" err="1" smtClean="0"/>
              <a:t>Ես</a:t>
            </a:r>
            <a:r>
              <a:rPr lang="en-US" sz="2000" b="1" dirty="0" smtClean="0"/>
              <a:t>&gt;&gt;-ի </a:t>
            </a:r>
            <a:r>
              <a:rPr lang="en-US" sz="2000" b="1" dirty="0" err="1" smtClean="0"/>
              <a:t>ուժը</a:t>
            </a:r>
            <a:r>
              <a:rPr lang="en-US" sz="2000" b="1" dirty="0" smtClean="0"/>
              <a:t> և </a:t>
            </a:r>
            <a:r>
              <a:rPr lang="en-US" sz="2000" b="1" dirty="0" err="1" smtClean="0"/>
              <a:t>ինքնահարգանքը</a:t>
            </a:r>
            <a:endParaRPr lang="ru-RU" sz="2000" dirty="0" smtClean="0"/>
          </a:p>
          <a:p>
            <a:pPr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      </a:t>
            </a:r>
          </a:p>
          <a:p>
            <a:pPr>
              <a:buNone/>
            </a:pPr>
            <a:r>
              <a:rPr lang="en-US" sz="2000" dirty="0" err="1" smtClean="0"/>
              <a:t>Ու</a:t>
            </a:r>
            <a:r>
              <a:rPr lang="en-US" sz="2000" dirty="0" smtClean="0"/>
              <a:t>. </a:t>
            </a:r>
            <a:r>
              <a:rPr lang="en-US" sz="2000" dirty="0" err="1" smtClean="0"/>
              <a:t>Ջեյմսը</a:t>
            </a:r>
            <a:r>
              <a:rPr lang="en-US" sz="2000" dirty="0" smtClean="0"/>
              <a:t> </a:t>
            </a:r>
            <a:r>
              <a:rPr lang="en-US" sz="2000" dirty="0" err="1" smtClean="0"/>
              <a:t>առաջարկում</a:t>
            </a:r>
            <a:r>
              <a:rPr lang="en-US" sz="2000" dirty="0" smtClean="0"/>
              <a:t> է </a:t>
            </a:r>
            <a:r>
              <a:rPr lang="en-US" sz="2000" dirty="0" err="1" smtClean="0"/>
              <a:t>ինքնահարգանքի</a:t>
            </a:r>
            <a:r>
              <a:rPr lang="en-US" sz="2000" dirty="0" smtClean="0"/>
              <a:t> </a:t>
            </a:r>
            <a:r>
              <a:rPr lang="en-US" sz="2000" dirty="0" err="1" smtClean="0"/>
              <a:t>հոգեբանական</a:t>
            </a:r>
            <a:r>
              <a:rPr lang="en-US" sz="2000" dirty="0" smtClean="0"/>
              <a:t> </a:t>
            </a:r>
            <a:r>
              <a:rPr lang="en-US" sz="2000" dirty="0" err="1" smtClean="0"/>
              <a:t>հետևյալ</a:t>
            </a:r>
            <a:r>
              <a:rPr lang="en-US" sz="2000" dirty="0" smtClean="0"/>
              <a:t> </a:t>
            </a:r>
            <a:r>
              <a:rPr lang="en-US" sz="2000" dirty="0" err="1" smtClean="0"/>
              <a:t>բանաձևը</a:t>
            </a:r>
            <a:r>
              <a:rPr lang="en-US" sz="2000" dirty="0" smtClean="0"/>
              <a:t> 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                    </a:t>
            </a:r>
            <a:r>
              <a:rPr lang="en-US" sz="2000" dirty="0" err="1" smtClean="0"/>
              <a:t>Հաջողություն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</a:t>
            </a:r>
            <a:r>
              <a:rPr lang="en-US" sz="2000" dirty="0" err="1" smtClean="0"/>
              <a:t>Ինքնահարգանքը</a:t>
            </a:r>
            <a:r>
              <a:rPr lang="en-US" sz="2000" dirty="0" smtClean="0"/>
              <a:t> =  ----------------------------------------</a:t>
            </a:r>
            <a:endParaRPr lang="ru-RU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 </a:t>
            </a:r>
            <a:r>
              <a:rPr lang="en-US" sz="2000" dirty="0" err="1" smtClean="0"/>
              <a:t>Հավակնությունների</a:t>
            </a:r>
            <a:r>
              <a:rPr lang="en-US" sz="2000" dirty="0" smtClean="0"/>
              <a:t> </a:t>
            </a:r>
            <a:r>
              <a:rPr lang="en-US" sz="2000" dirty="0" err="1" smtClean="0"/>
              <a:t>մակարդակ</a:t>
            </a:r>
            <a:endParaRPr lang="ru-RU" sz="2000" dirty="0" smtClean="0"/>
          </a:p>
          <a:p>
            <a:pPr>
              <a:buNone/>
            </a:pPr>
            <a:endParaRPr lang="ru-RU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400" i="1" dirty="0" smtClean="0">
              <a:solidFill>
                <a:srgbClr val="FF0000"/>
              </a:solidFill>
            </a:endParaRP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650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868346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Այսպիսով</a:t>
            </a:r>
            <a:r>
              <a:rPr lang="en-US" sz="3200" dirty="0" smtClean="0"/>
              <a:t> </a:t>
            </a:r>
            <a:r>
              <a:rPr lang="en-US" sz="3200" dirty="0" err="1" smtClean="0"/>
              <a:t>եզրակացնենք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hy-AM" sz="1600" dirty="0" smtClean="0"/>
              <a:t>	</a:t>
            </a:r>
            <a:r>
              <a:rPr lang="hy-AM" sz="2000" dirty="0" smtClean="0"/>
              <a:t>Վերաբերմունքի և դիրքորոշման ձևավորումը երիտասարդների մոտ էապես անդրադառնում է նրանց հո</a:t>
            </a:r>
            <a:r>
              <a:rPr lang="en-US" sz="2000" dirty="0" smtClean="0"/>
              <a:t>գ</a:t>
            </a:r>
            <a:r>
              <a:rPr lang="hy-AM" sz="2000" dirty="0" smtClean="0"/>
              <a:t>եկան աշխարհի ձևավորման, սոցիալականացման ու անձնային հասունության վրա: </a:t>
            </a:r>
          </a:p>
          <a:p>
            <a:pPr>
              <a:buFont typeface="Wingdings" pitchFamily="2" charset="2"/>
              <a:buChar char="§"/>
            </a:pPr>
            <a:r>
              <a:rPr lang="hy-AM" sz="2000" dirty="0" smtClean="0"/>
              <a:t>	Հո</a:t>
            </a:r>
            <a:r>
              <a:rPr lang="en-US" sz="2000" dirty="0" smtClean="0"/>
              <a:t>գ</a:t>
            </a:r>
            <a:r>
              <a:rPr lang="hy-AM" sz="2000" dirty="0" smtClean="0"/>
              <a:t>եբանական նույնականացման </a:t>
            </a:r>
            <a:r>
              <a:rPr lang="en-US" sz="2000" dirty="0" smtClean="0"/>
              <a:t>գ</a:t>
            </a:r>
            <a:r>
              <a:rPr lang="hy-AM" sz="2000" dirty="0" smtClean="0"/>
              <a:t>ործընթացը դիտվում է որպես կյանքի իմաստի ձևավորման անհրաժեշտ հո</a:t>
            </a:r>
            <a:r>
              <a:rPr lang="en-US" sz="2000" dirty="0" smtClean="0"/>
              <a:t>գ</a:t>
            </a:r>
            <a:r>
              <a:rPr lang="hy-AM" sz="2000" dirty="0" smtClean="0"/>
              <a:t>եբանական պայման: Նույնականացումն անձի այն հիմնարար առանձնահատկություններից է, որ շատ զ</a:t>
            </a:r>
            <a:r>
              <a:rPr lang="en-US" sz="2000" dirty="0" smtClean="0"/>
              <a:t>գ</a:t>
            </a:r>
            <a:r>
              <a:rPr lang="hy-AM" sz="2000" dirty="0" smtClean="0"/>
              <a:t>այուն է սոցիալ-քաղաքական, և ոչ միայն, փոփոխությունների նկատմամբ: </a:t>
            </a:r>
          </a:p>
          <a:p>
            <a:pPr>
              <a:buFont typeface="Wingdings" pitchFamily="2" charset="2"/>
              <a:buChar char="§"/>
            </a:pPr>
            <a:r>
              <a:rPr lang="hy-AM" sz="2000" dirty="0" smtClean="0"/>
              <a:t>	Առողջ պայմաններում աճը հաճույք է պատճառում և մարդը ձ</a:t>
            </a:r>
            <a:r>
              <a:rPr lang="en-US" sz="2000" dirty="0" smtClean="0"/>
              <a:t>գ</a:t>
            </a:r>
            <a:r>
              <a:rPr lang="hy-AM" sz="2000" dirty="0" smtClean="0"/>
              <a:t>տում է դառնալ այնքան լավը, որքան որ կթույլատրեն նրա ունակությունները: Եթե մարդկության ավելի մեծ մասը ձ</a:t>
            </a:r>
            <a:r>
              <a:rPr lang="en-US" sz="2000" dirty="0" smtClean="0"/>
              <a:t>գ</a:t>
            </a:r>
            <a:r>
              <a:rPr lang="hy-AM" sz="2000" dirty="0" smtClean="0"/>
              <a:t>տեր և հասներ ինքնաիրականացման, ապա մարդկության պահանջմունքները ամբողջությամբ կարող էին փոխվել և կառաջանային ավելի շատ հնարավորություններ, բավարարելու այն պահանջմունքները, որոնք </a:t>
            </a:r>
            <a:r>
              <a:rPr lang="en-US" sz="2000" dirty="0" smtClean="0"/>
              <a:t>գ</a:t>
            </a:r>
            <a:r>
              <a:rPr lang="hy-AM" sz="2000" dirty="0" smtClean="0"/>
              <a:t>տնվում են ավելի ցածր մակարդակում:</a:t>
            </a:r>
          </a:p>
          <a:p>
            <a:pPr>
              <a:buFont typeface="Wingdings" pitchFamily="2" charset="2"/>
              <a:buChar char="§"/>
            </a:pPr>
            <a:r>
              <a:rPr lang="hy-AM" sz="2000" dirty="0" smtClean="0"/>
              <a:t>	</a:t>
            </a:r>
          </a:p>
          <a:p>
            <a:pPr>
              <a:buFont typeface="Wingdings" pitchFamily="2" charset="2"/>
              <a:buChar char="§"/>
            </a:pPr>
            <a:endParaRPr lang="hy-AM" sz="1600" dirty="0" smtClean="0"/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7158" y="285728"/>
            <a:ext cx="800105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Sylfae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hy-AM" sz="2000" dirty="0" smtClean="0"/>
              <a:t>Ինքնաիրականացվող անհատը ապրում է մոտիվացիայի բարձր մակարդակում, նա մտահո</a:t>
            </a:r>
            <a:r>
              <a:rPr lang="en-US" sz="2000" dirty="0" smtClean="0"/>
              <a:t>գ</a:t>
            </a:r>
            <a:r>
              <a:rPr lang="hy-AM" sz="2000" dirty="0" smtClean="0"/>
              <a:t>ված չէ ցածր մակարդակի պահանջներով, դրանց բավարարումը կամ ֆրուստրացիան նրա համար նշանակալի չեն,սակայն եթե դրանք բավարարվում են, ապա անձը ուրախություն է ապրում: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lfaen" pitchFamily="18" charset="0"/>
              <a:ea typeface="Times New Roman" pitchFamily="18" charset="0"/>
              <a:cs typeface="Times New Roman" pitchFamily="18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000" dirty="0" err="1" smtClean="0"/>
              <a:t>Սոցիալական</a:t>
            </a:r>
            <a:r>
              <a:rPr lang="en-US" sz="2000" dirty="0" smtClean="0"/>
              <a:t> </a:t>
            </a:r>
            <a:r>
              <a:rPr lang="en-US" sz="2000" dirty="0" err="1" smtClean="0"/>
              <a:t>համակարգը</a:t>
            </a:r>
            <a:r>
              <a:rPr lang="en-US" sz="2000" dirty="0" smtClean="0"/>
              <a:t>, </a:t>
            </a:r>
            <a:r>
              <a:rPr lang="en-US" sz="2000" dirty="0" err="1" smtClean="0"/>
              <a:t>պատմական</a:t>
            </a:r>
            <a:r>
              <a:rPr lang="en-US" sz="2000" dirty="0" smtClean="0"/>
              <a:t> </a:t>
            </a:r>
            <a:r>
              <a:rPr lang="en-US" sz="2000" dirty="0" err="1" smtClean="0"/>
              <a:t>իրադրությունը</a:t>
            </a:r>
            <a:r>
              <a:rPr lang="en-US" sz="2000" dirty="0" smtClean="0"/>
              <a:t>, </a:t>
            </a:r>
            <a:r>
              <a:rPr lang="en-US" sz="2000" dirty="0" err="1" smtClean="0"/>
              <a:t>բնատնտեսական</a:t>
            </a:r>
            <a:r>
              <a:rPr lang="en-US" sz="2000" dirty="0" smtClean="0"/>
              <a:t> </a:t>
            </a:r>
            <a:r>
              <a:rPr lang="en-US" sz="2000" dirty="0" err="1" smtClean="0"/>
              <a:t>պայմանները</a:t>
            </a:r>
            <a:r>
              <a:rPr lang="en-US" sz="2000" dirty="0" smtClean="0"/>
              <a:t>, </a:t>
            </a:r>
            <a:r>
              <a:rPr lang="en-US" sz="2000" dirty="0" err="1" smtClean="0"/>
              <a:t>սոցիալական</a:t>
            </a:r>
            <a:r>
              <a:rPr lang="en-US" sz="2000" dirty="0" smtClean="0"/>
              <a:t> </a:t>
            </a:r>
            <a:r>
              <a:rPr lang="en-US" sz="2000" dirty="0" err="1" smtClean="0"/>
              <a:t>միջավայրը</a:t>
            </a:r>
            <a:r>
              <a:rPr lang="en-US" sz="2000" dirty="0" smtClean="0"/>
              <a:t> և </a:t>
            </a:r>
            <a:r>
              <a:rPr lang="en-US" sz="2000" dirty="0" err="1" smtClean="0"/>
              <a:t>նույնիսկ</a:t>
            </a:r>
            <a:r>
              <a:rPr lang="en-US" sz="2000" dirty="0" smtClean="0"/>
              <a:t> </a:t>
            </a:r>
            <a:r>
              <a:rPr lang="en-US" sz="2000" dirty="0" err="1" smtClean="0"/>
              <a:t>դեպքերը</a:t>
            </a:r>
            <a:r>
              <a:rPr lang="en-US" sz="2000" dirty="0" smtClean="0"/>
              <a:t> </a:t>
            </a:r>
            <a:r>
              <a:rPr lang="en-US" sz="2000" dirty="0" err="1" smtClean="0"/>
              <a:t>պայմանավորում</a:t>
            </a:r>
            <a:r>
              <a:rPr lang="en-US" sz="2000" dirty="0" smtClean="0"/>
              <a:t> </a:t>
            </a:r>
            <a:r>
              <a:rPr lang="en-US" sz="2000" dirty="0" err="1" smtClean="0"/>
              <a:t>են</a:t>
            </a:r>
            <a:r>
              <a:rPr lang="en-US" sz="2000" dirty="0" smtClean="0"/>
              <a:t> </a:t>
            </a:r>
            <a:r>
              <a:rPr lang="en-US" sz="2000" dirty="0" err="1" smtClean="0"/>
              <a:t>մարդու</a:t>
            </a:r>
            <a:r>
              <a:rPr lang="en-US" sz="2000" dirty="0" smtClean="0"/>
              <a:t> </a:t>
            </a:r>
            <a:r>
              <a:rPr lang="en-US" sz="2000" dirty="0" err="1" smtClean="0"/>
              <a:t>ակտիվության</a:t>
            </a:r>
            <a:r>
              <a:rPr lang="en-US" sz="2000" dirty="0" smtClean="0"/>
              <a:t> </a:t>
            </a:r>
            <a:r>
              <a:rPr lang="en-US" sz="2000" dirty="0" err="1" smtClean="0"/>
              <a:t>դրսևորումը</a:t>
            </a:r>
            <a:endParaRPr lang="ru-RU" sz="2000" dirty="0" smtClean="0"/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Մարդու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ընդհանրապես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հասարակության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դե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·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րադացմանը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նպաստող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հան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·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ամանքներից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մեկը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`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ինքնաիրականացման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լրիվ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բացակայությունն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է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Այս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ակունքը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համալրում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են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նաև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ազ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·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ային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ինքնության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կրեատիվ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·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ործունեության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ամուր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արժեքային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համակար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·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ի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պակասը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ինչպես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նաև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ներկա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սոցիալ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հո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·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եբանական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պայմաններում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շատ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ակտուալ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դարձած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տա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·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նապալիությունը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նևրոզներն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ու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lfaen" pitchFamily="18" charset="0"/>
                <a:ea typeface="Times New Roman" pitchFamily="18" charset="0"/>
                <a:cs typeface="Times New Roman" pitchFamily="18" charset="0"/>
              </a:rPr>
              <a:t>սթրեսները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Armenian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C:\Users\Vito\Desktop\slaid@\self-realization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669360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357430"/>
            <a:ext cx="8429684" cy="3214710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Armenian" pitchFamily="34" charset="0"/>
              </a:rPr>
              <a:t>Սլայդը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Armenian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Armenian" pitchFamily="34" charset="0"/>
              </a:rPr>
              <a:t>պատրաստեց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Armenian" pitchFamily="34" charset="0"/>
              </a:rPr>
              <a:t>.</a:t>
            </a:r>
            <a:b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Armenian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Academy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Academy"/>
              </a:rPr>
            </a:br>
            <a:r>
              <a:rPr lang="en-US" sz="3600" dirty="0" err="1" smtClean="0">
                <a:latin typeface="Academy"/>
              </a:rPr>
              <a:t>Հարությունյան</a:t>
            </a:r>
            <a:r>
              <a:rPr lang="en-US" sz="3600" dirty="0" smtClean="0">
                <a:latin typeface="Academy"/>
              </a:rPr>
              <a:t> </a:t>
            </a:r>
            <a:r>
              <a:rPr lang="en-US" sz="3600" dirty="0" err="1" smtClean="0">
                <a:latin typeface="Academy"/>
              </a:rPr>
              <a:t>Ռոզալյա</a:t>
            </a:r>
            <a:r>
              <a:rPr lang="en-US" sz="3600" dirty="0" smtClean="0">
                <a:latin typeface="Academy"/>
              </a:rPr>
              <a:t> Վ.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85886" y="642918"/>
            <a:ext cx="7358114" cy="214314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5400" dirty="0" smtClean="0"/>
              <a:t>      </a:t>
            </a:r>
            <a:r>
              <a:rPr lang="en-US" sz="5400" dirty="0" err="1" smtClean="0"/>
              <a:t>Շնորհակալություն</a:t>
            </a:r>
            <a:r>
              <a:rPr lang="en-US" sz="5400" dirty="0" smtClean="0"/>
              <a:t>            </a:t>
            </a:r>
            <a:r>
              <a:rPr lang="en-US" sz="5400" dirty="0" err="1" smtClean="0"/>
              <a:t>ուշադրության</a:t>
            </a:r>
            <a:r>
              <a:rPr lang="en-US" sz="5400" dirty="0" smtClean="0"/>
              <a:t> </a:t>
            </a:r>
            <a:r>
              <a:rPr lang="en-US" sz="5400" dirty="0" err="1" smtClean="0"/>
              <a:t>համար</a:t>
            </a:r>
            <a:endParaRPr lang="ru-RU" sz="5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Рисунок 4" descr="znak psixologi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57500" cy="2857500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40"/>
                            </p:stCondLst>
                            <p:childTnLst>
                              <p:par>
                                <p:cTn id="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2B22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40"/>
                            </p:stCondLst>
                            <p:childTnLst>
                              <p:par>
                                <p:cTn id="11" presetID="13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4286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Դասախոսությունը նվիրված է անձի հոգեբանության կարևորագույն թեմաներից մեկին՝ անձի ինքնաիրականացմանը</a:t>
            </a:r>
            <a:r>
              <a:rPr lang="en-US" b="1" dirty="0" smtClean="0"/>
              <a:t>, </a:t>
            </a:r>
            <a:r>
              <a:rPr lang="ru-RU" b="1" dirty="0" err="1" smtClean="0"/>
              <a:t>որը</a:t>
            </a:r>
            <a:r>
              <a:rPr lang="en-US" b="1" dirty="0" smtClean="0"/>
              <a:t>, </a:t>
            </a:r>
            <a:r>
              <a:rPr lang="ru-RU" b="1" dirty="0" err="1" smtClean="0"/>
              <a:t>կարծում ենք</a:t>
            </a:r>
            <a:r>
              <a:rPr lang="en-US" b="1" dirty="0" smtClean="0"/>
              <a:t>, </a:t>
            </a:r>
            <a:r>
              <a:rPr lang="ru-RU" b="1" dirty="0" err="1" smtClean="0"/>
              <a:t>ակտուալ</a:t>
            </a:r>
            <a:r>
              <a:rPr lang="en-US" b="1" dirty="0" smtClean="0"/>
              <a:t> </a:t>
            </a:r>
            <a:r>
              <a:rPr lang="ru-RU" b="1" dirty="0" err="1" smtClean="0"/>
              <a:t>է տարիքային բոլոր խմբերի</a:t>
            </a:r>
            <a:r>
              <a:rPr lang="en-US" b="1" dirty="0" smtClean="0"/>
              <a:t>  </a:t>
            </a:r>
            <a:r>
              <a:rPr lang="ru-RU" b="1" dirty="0" err="1" smtClean="0"/>
              <a:t>հատկապես երիտասարդության համար</a:t>
            </a:r>
            <a:r>
              <a:rPr lang="en-US" b="1" dirty="0" smtClean="0"/>
              <a:t>: </a:t>
            </a:r>
            <a:r>
              <a:rPr lang="ru-RU" b="1" dirty="0" err="1" smtClean="0"/>
              <a:t>Նախքան բուն նյութի մատուցմանն անդրադառնալը</a:t>
            </a:r>
            <a:r>
              <a:rPr lang="en-US" b="1" dirty="0" smtClean="0"/>
              <a:t>, </a:t>
            </a:r>
            <a:r>
              <a:rPr lang="ru-RU" b="1" dirty="0" err="1" smtClean="0"/>
              <a:t>արժանին մատուցենք</a:t>
            </a:r>
            <a:r>
              <a:rPr lang="ru-RU" b="1" dirty="0" smtClean="0"/>
              <a:t> </a:t>
            </a:r>
            <a:r>
              <a:rPr lang="en-US" b="1" dirty="0" smtClean="0"/>
              <a:t>և </a:t>
            </a:r>
            <a:r>
              <a:rPr lang="ru-RU" b="1" dirty="0" err="1" smtClean="0"/>
              <a:t>նշենք</a:t>
            </a:r>
            <a:r>
              <a:rPr lang="en-US" b="1" dirty="0" smtClean="0"/>
              <a:t>, </a:t>
            </a:r>
            <a:r>
              <a:rPr lang="ru-RU" b="1" dirty="0" err="1" smtClean="0"/>
              <a:t>որ ինքնաիրականացման մասին առաջին արժեքավոր տեսությունը</a:t>
            </a:r>
            <a:r>
              <a:rPr lang="en-US" b="1" dirty="0" smtClean="0"/>
              <a:t>  </a:t>
            </a:r>
            <a:r>
              <a:rPr lang="ru-RU" b="1" dirty="0" err="1" smtClean="0"/>
              <a:t>առաջ է քաշել Աբրահամ Մասլոուն՝ հումանիստական հոգեբանության հայրը</a:t>
            </a:r>
            <a:r>
              <a:rPr lang="en-US" b="1" dirty="0" smtClean="0"/>
              <a:t>:</a:t>
            </a:r>
            <a:endParaRPr lang="ru-RU" dirty="0" smtClean="0"/>
          </a:p>
          <a:p>
            <a:r>
              <a:rPr lang="ru-RU" sz="2600" b="1" u="sng" dirty="0" err="1" smtClean="0"/>
              <a:t>Համառոտ ներկայացնենք Մասլուի կենսագրական տվյալները</a:t>
            </a:r>
            <a:endParaRPr lang="ru-RU" sz="26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901014" cy="12144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</a:t>
            </a:r>
            <a:r>
              <a:rPr lang="en-US" dirty="0" err="1" smtClean="0"/>
              <a:t>Աբրահամ</a:t>
            </a:r>
            <a:r>
              <a:rPr lang="en-US" dirty="0" smtClean="0"/>
              <a:t> </a:t>
            </a:r>
            <a:r>
              <a:rPr lang="en-US" dirty="0" err="1" smtClean="0"/>
              <a:t>Խարոլդ</a:t>
            </a:r>
            <a:r>
              <a:rPr lang="en-US" dirty="0" smtClean="0"/>
              <a:t> </a:t>
            </a:r>
            <a:r>
              <a:rPr lang="en-US" dirty="0" err="1" smtClean="0"/>
              <a:t>Մասլոու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1908-1970</a:t>
            </a:r>
            <a:br>
              <a:rPr lang="en-US" dirty="0" smtClean="0"/>
            </a:br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428736"/>
            <a:ext cx="4929222" cy="51974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Arial LatRus" pitchFamily="34" charset="0"/>
              </a:rPr>
              <a:t>Иерархия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 LatRus" pitchFamily="34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Arial LatRus" pitchFamily="34" charset="0"/>
              </a:rPr>
              <a:t>потребностей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Arial LatRus" pitchFamily="34" charset="0"/>
              </a:rPr>
              <a:t> А.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Arial LatRus" pitchFamily="34" charset="0"/>
              </a:rPr>
              <a:t>Маслоу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857364"/>
            <a:ext cx="7643866" cy="466883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714348" y="1455392"/>
          <a:ext cx="8072494" cy="5542319"/>
        </p:xfrm>
        <a:graphic>
          <a:graphicData uri="http://schemas.openxmlformats.org/presentationml/2006/ole">
            <p:oleObj spid="_x0000_s16386" name="Документ" r:id="rId3" imgW="5044336" imgH="5017140" progId="Word.Document.12">
              <p:embed/>
            </p:oleObj>
          </a:graphicData>
        </a:graphic>
      </p:graphicFrame>
    </p:spTree>
  </p:cSld>
  <p:clrMapOvr>
    <a:masterClrMapping/>
  </p:clrMapOvr>
  <p:transition advClick="0" advTm="0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3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560840" cy="256490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400" dirty="0" err="1" smtClean="0">
                <a:solidFill>
                  <a:srgbClr val="FF0000"/>
                </a:solidFill>
                <a:latin typeface="Sylfaen" pitchFamily="18" charset="0"/>
              </a:rPr>
              <a:t>Ինքնաիրականացում</a:t>
            </a:r>
            <a:r>
              <a:rPr lang="ru-RU" sz="2400" dirty="0" err="1" smtClean="0">
                <a:latin typeface="Sylfaen" pitchFamily="18" charset="0"/>
              </a:rPr>
              <a:t>`այն,ինչ մենք փնտրում ենք մեր ողջ կյանքի ընթացքում: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Ինքնիրականացումը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հանդիսանում</a:t>
            </a:r>
            <a:r>
              <a:rPr lang="en-US" sz="2400" i="1" dirty="0" smtClean="0">
                <a:solidFill>
                  <a:srgbClr val="FF0000"/>
                </a:solidFill>
              </a:rPr>
              <a:t> է </a:t>
            </a:r>
            <a:r>
              <a:rPr lang="en-US" sz="2400" i="1" dirty="0" err="1" smtClean="0">
                <a:solidFill>
                  <a:srgbClr val="FF0000"/>
                </a:solidFill>
              </a:rPr>
              <a:t>մարդու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գոյության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ատրիբուտ:Ինքնիրականացումը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ակտիվանում</a:t>
            </a:r>
            <a:r>
              <a:rPr lang="en-US" sz="2400" i="1" dirty="0" smtClean="0">
                <a:solidFill>
                  <a:srgbClr val="FF0000"/>
                </a:solidFill>
              </a:rPr>
              <a:t> է </a:t>
            </a:r>
            <a:r>
              <a:rPr lang="en-US" sz="2400" i="1" dirty="0" err="1" smtClean="0">
                <a:solidFill>
                  <a:srgbClr val="FF0000"/>
                </a:solidFill>
              </a:rPr>
              <a:t>մարդու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այնպիսի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հատկանիշների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</a:rPr>
              <a:t>որակների</a:t>
            </a:r>
            <a:r>
              <a:rPr lang="en-US" sz="2400" i="1" dirty="0" smtClean="0">
                <a:solidFill>
                  <a:srgbClr val="FF0000"/>
                </a:solidFill>
              </a:rPr>
              <a:t> և </a:t>
            </a:r>
            <a:r>
              <a:rPr lang="en-US" sz="2400" i="1" dirty="0" err="1" smtClean="0">
                <a:solidFill>
                  <a:srgbClr val="FF0000"/>
                </a:solidFill>
              </a:rPr>
              <a:t>գծերի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նկատմամբ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err="1" smtClean="0">
                <a:solidFill>
                  <a:srgbClr val="FF0000"/>
                </a:solidFill>
              </a:rPr>
              <a:t>որոնք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բարոյապես</a:t>
            </a:r>
            <a:r>
              <a:rPr lang="en-US" sz="2400" i="1" dirty="0" smtClean="0">
                <a:solidFill>
                  <a:srgbClr val="FF0000"/>
                </a:solidFill>
              </a:rPr>
              <a:t> և </a:t>
            </a:r>
            <a:r>
              <a:rPr lang="en-US" sz="2400" i="1" dirty="0" err="1" smtClean="0">
                <a:solidFill>
                  <a:srgbClr val="FF0000"/>
                </a:solidFill>
              </a:rPr>
              <a:t>նպատակայնորեն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ընդունելի</a:t>
            </a:r>
            <a:r>
              <a:rPr lang="en-US" sz="2400" i="1" dirty="0" smtClean="0">
                <a:solidFill>
                  <a:srgbClr val="FF0000"/>
                </a:solidFill>
              </a:rPr>
              <a:t> և </a:t>
            </a:r>
            <a:r>
              <a:rPr lang="en-US" sz="2400" i="1" dirty="0" err="1" smtClean="0">
                <a:solidFill>
                  <a:srgbClr val="FF0000"/>
                </a:solidFill>
              </a:rPr>
              <a:t>պահպանված</a:t>
            </a:r>
            <a:r>
              <a:rPr lang="en-US" sz="2400" i="1" dirty="0" smtClean="0">
                <a:solidFill>
                  <a:srgbClr val="FF0000"/>
                </a:solidFill>
              </a:rPr>
              <a:t>  </a:t>
            </a:r>
            <a:r>
              <a:rPr lang="en-US" sz="2400" i="1" dirty="0" err="1" smtClean="0">
                <a:solidFill>
                  <a:srgbClr val="FF0000"/>
                </a:solidFill>
              </a:rPr>
              <a:t>են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հասարակության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կողմից</a:t>
            </a:r>
            <a:r>
              <a:rPr lang="en-US" sz="2000" i="1" dirty="0" smtClean="0">
                <a:solidFill>
                  <a:srgbClr val="FF0000"/>
                </a:solidFill>
              </a:rPr>
              <a:t>: 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Sylfae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9144000" cy="51125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30722" name="Picture 2" descr="C:\Users\Vito\Desktop\slaid@\7GqbfGOI4JI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872"/>
            <a:ext cx="9144000" cy="4392488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428604"/>
            <a:ext cx="77153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 smtClean="0"/>
              <a:t>Ինքնիրականացումը</a:t>
            </a:r>
            <a:r>
              <a:rPr lang="en-US" sz="2400" b="1" dirty="0" smtClean="0"/>
              <a:t>`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այլ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մարդկանց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հետ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համաործունեության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մեջ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սեփական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ճիգերի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միջոցով</a:t>
            </a:r>
            <a:r>
              <a:rPr lang="en-US" sz="2400" b="1" dirty="0" smtClean="0"/>
              <a:t> </a:t>
            </a:r>
            <a:r>
              <a:rPr lang="en-US" sz="2400" b="1" dirty="0" smtClean="0">
                <a:latin typeface="Arial Armenian" pitchFamily="34" charset="0"/>
              </a:rPr>
              <a:t>§</a:t>
            </a:r>
            <a:r>
              <a:rPr lang="en-US" sz="2400" b="1" dirty="0" err="1" smtClean="0">
                <a:latin typeface="Arial Armenian" pitchFamily="34" charset="0"/>
              </a:rPr>
              <a:t>Ես</a:t>
            </a:r>
            <a:r>
              <a:rPr lang="en-US" sz="2400" b="1" dirty="0" smtClean="0">
                <a:latin typeface="Arial Armenian" pitchFamily="34" charset="0"/>
              </a:rPr>
              <a:t>¦-ի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անձնային</a:t>
            </a:r>
            <a:r>
              <a:rPr lang="en-US" sz="2400" b="1" dirty="0" smtClean="0"/>
              <a:t> և </a:t>
            </a:r>
            <a:r>
              <a:rPr lang="en-US" sz="2400" b="1" dirty="0" err="1" smtClean="0"/>
              <a:t>անհատական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հնարավորությունների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իրականացումն</a:t>
            </a:r>
            <a:r>
              <a:rPr lang="en-US" sz="2400" b="1" dirty="0" smtClean="0"/>
              <a:t> է: </a:t>
            </a:r>
            <a:r>
              <a:rPr lang="en-US" sz="2400" b="1" dirty="0" err="1" smtClean="0"/>
              <a:t>Ինքնիրականացումը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ակտիվանում</a:t>
            </a:r>
            <a:r>
              <a:rPr lang="en-US" sz="2400" b="1" dirty="0" smtClean="0"/>
              <a:t> է </a:t>
            </a:r>
            <a:r>
              <a:rPr lang="en-US" sz="2400" b="1" dirty="0" err="1" smtClean="0"/>
              <a:t>մարդու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այնպիսի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հատկանիշների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որակների</a:t>
            </a:r>
            <a:r>
              <a:rPr lang="en-US" sz="2400" b="1" dirty="0" smtClean="0"/>
              <a:t> և </a:t>
            </a:r>
            <a:r>
              <a:rPr lang="en-US" sz="2400" b="1" dirty="0" err="1" smtClean="0"/>
              <a:t>գծերի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շնորհիվ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որոնք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բարոյապես</a:t>
            </a:r>
            <a:r>
              <a:rPr lang="en-US" sz="2400" b="1" dirty="0" smtClean="0"/>
              <a:t> և </a:t>
            </a:r>
            <a:r>
              <a:rPr lang="en-US" sz="2400" b="1" dirty="0" err="1" smtClean="0"/>
              <a:t>նպատակայնորեն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ընդունելի</a:t>
            </a:r>
            <a:r>
              <a:rPr lang="en-US" sz="2400" b="1" dirty="0" smtClean="0"/>
              <a:t> և </a:t>
            </a:r>
            <a:r>
              <a:rPr lang="en-US" sz="2400" b="1" dirty="0" err="1" smtClean="0"/>
              <a:t>պահպանված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են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հասարակության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կողմից</a:t>
            </a:r>
            <a:r>
              <a:rPr lang="en-US" sz="2400" b="1" dirty="0" smtClean="0"/>
              <a:t>: 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Ինքնիրականացումը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հանդիսանում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է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մարդու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գոյության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ատրիբուտ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400" b="1" dirty="0" err="1" smtClean="0"/>
              <a:t>Հետևաբար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սոցիալական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համակարգը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պատմական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իրադրությունը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բնատնտեսական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պայմանները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սոցիալական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միջավայրը</a:t>
            </a:r>
            <a:r>
              <a:rPr lang="en-US" sz="2400" b="1" dirty="0" smtClean="0"/>
              <a:t> և </a:t>
            </a:r>
            <a:r>
              <a:rPr lang="en-US" sz="2400" b="1" dirty="0" err="1" smtClean="0"/>
              <a:t>նույնիսկ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դեպքերը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պայմանավորում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են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մարդու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ակտիվության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դրսևորումը</a:t>
            </a:r>
            <a:endParaRPr lang="ru-RU" sz="24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7467600" cy="40719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7467600" cy="3214710"/>
          </a:xfrm>
        </p:spPr>
        <p:txBody>
          <a:bodyPr/>
          <a:lstStyle/>
          <a:p>
            <a:r>
              <a:rPr lang="en-US" b="1" dirty="0" err="1" smtClean="0"/>
              <a:t>Կարևոր</a:t>
            </a:r>
            <a:r>
              <a:rPr lang="en-US" b="1" dirty="0" smtClean="0"/>
              <a:t> </a:t>
            </a:r>
            <a:r>
              <a:rPr lang="en-US" b="1" dirty="0" err="1" smtClean="0"/>
              <a:t>ֆունդամենտալ</a:t>
            </a:r>
            <a:r>
              <a:rPr lang="en-US" b="1" dirty="0" smtClean="0"/>
              <a:t> </a:t>
            </a:r>
            <a:r>
              <a:rPr lang="en-US" b="1" dirty="0" err="1" smtClean="0"/>
              <a:t>դրույթներից</a:t>
            </a:r>
            <a:r>
              <a:rPr lang="en-US" b="1" dirty="0" smtClean="0"/>
              <a:t> </a:t>
            </a:r>
            <a:r>
              <a:rPr lang="en-US" b="1" dirty="0" err="1" smtClean="0"/>
              <a:t>մեկը</a:t>
            </a:r>
            <a:r>
              <a:rPr lang="en-US" b="1" dirty="0" smtClean="0"/>
              <a:t>, </a:t>
            </a:r>
            <a:r>
              <a:rPr lang="en-US" b="1" dirty="0" err="1" smtClean="0"/>
              <a:t>որը</a:t>
            </a:r>
            <a:r>
              <a:rPr lang="en-US" b="1" dirty="0" smtClean="0"/>
              <a:t> </a:t>
            </a:r>
            <a:r>
              <a:rPr lang="en-US" b="1" dirty="0" err="1" smtClean="0"/>
              <a:t>ընկած</a:t>
            </a:r>
            <a:r>
              <a:rPr lang="en-US" b="1" dirty="0" smtClean="0"/>
              <a:t> է </a:t>
            </a:r>
            <a:r>
              <a:rPr lang="en-US" b="1" dirty="0" err="1" smtClean="0"/>
              <a:t>Մասլոուի</a:t>
            </a:r>
            <a:r>
              <a:rPr lang="en-US" b="1" dirty="0" smtClean="0"/>
              <a:t> </a:t>
            </a:r>
            <a:r>
              <a:rPr lang="en-US" b="1" dirty="0" err="1" smtClean="0"/>
              <a:t>հումանիստական</a:t>
            </a:r>
            <a:r>
              <a:rPr lang="en-US" b="1" dirty="0" smtClean="0"/>
              <a:t> </a:t>
            </a:r>
            <a:r>
              <a:rPr lang="en-US" b="1" dirty="0" err="1" smtClean="0"/>
              <a:t>տեսակետի</a:t>
            </a:r>
            <a:r>
              <a:rPr lang="en-US" b="1" dirty="0" smtClean="0"/>
              <a:t> </a:t>
            </a:r>
            <a:r>
              <a:rPr lang="en-US" b="1" dirty="0" err="1" smtClean="0"/>
              <a:t>հիմքում</a:t>
            </a:r>
            <a:r>
              <a:rPr lang="en-US" b="1" dirty="0" smtClean="0"/>
              <a:t>, </a:t>
            </a:r>
            <a:r>
              <a:rPr lang="en-US" b="1" dirty="0" err="1" smtClean="0"/>
              <a:t>համարվում</a:t>
            </a:r>
            <a:r>
              <a:rPr lang="en-US" b="1" dirty="0" smtClean="0"/>
              <a:t> է </a:t>
            </a:r>
            <a:r>
              <a:rPr lang="en-US" b="1" dirty="0" err="1" smtClean="0"/>
              <a:t>այն</a:t>
            </a:r>
            <a:r>
              <a:rPr lang="en-US" b="1" dirty="0" smtClean="0"/>
              <a:t>, </a:t>
            </a:r>
            <a:r>
              <a:rPr lang="en-US" b="1" dirty="0" err="1" smtClean="0"/>
              <a:t>որ</a:t>
            </a:r>
            <a:r>
              <a:rPr lang="en-US" b="1" dirty="0" smtClean="0"/>
              <a:t> </a:t>
            </a:r>
            <a:r>
              <a:rPr lang="en-US" b="1" dirty="0" err="1" smtClean="0"/>
              <a:t>յուրաքանչյուր</a:t>
            </a:r>
            <a:r>
              <a:rPr lang="en-US" b="1" dirty="0" smtClean="0"/>
              <a:t> </a:t>
            </a:r>
            <a:r>
              <a:rPr lang="en-US" b="1" dirty="0" err="1" smtClean="0"/>
              <a:t>մարդուն</a:t>
            </a:r>
            <a:r>
              <a:rPr lang="en-US" b="1" dirty="0" smtClean="0"/>
              <a:t> </a:t>
            </a:r>
            <a:r>
              <a:rPr lang="en-US" b="1" dirty="0" err="1" smtClean="0"/>
              <a:t>պետք</a:t>
            </a:r>
            <a:r>
              <a:rPr lang="en-US" b="1" dirty="0" smtClean="0"/>
              <a:t> է </a:t>
            </a:r>
            <a:r>
              <a:rPr lang="en-US" b="1" dirty="0" err="1" smtClean="0"/>
              <a:t>ուսումնասիրել</a:t>
            </a:r>
            <a:r>
              <a:rPr lang="en-US" b="1" dirty="0" smtClean="0"/>
              <a:t> </a:t>
            </a:r>
            <a:r>
              <a:rPr lang="en-US" b="1" dirty="0" err="1" smtClean="0"/>
              <a:t>ինչպես</a:t>
            </a:r>
            <a:r>
              <a:rPr lang="en-US" b="1" dirty="0" smtClean="0"/>
              <a:t> </a:t>
            </a:r>
            <a:r>
              <a:rPr lang="en-US" b="1" dirty="0" err="1" smtClean="0"/>
              <a:t>միակ</a:t>
            </a:r>
            <a:r>
              <a:rPr lang="en-US" b="1" dirty="0" smtClean="0"/>
              <a:t>, </a:t>
            </a:r>
            <a:r>
              <a:rPr lang="en-US" b="1" dirty="0" err="1" smtClean="0"/>
              <a:t>յուրահատուկ</a:t>
            </a:r>
            <a:r>
              <a:rPr lang="en-US" b="1" dirty="0" smtClean="0"/>
              <a:t>, </a:t>
            </a:r>
            <a:r>
              <a:rPr lang="en-US" b="1" dirty="0" err="1" smtClean="0"/>
              <a:t>կազմակերպված</a:t>
            </a:r>
            <a:r>
              <a:rPr lang="en-US" b="1" dirty="0" smtClean="0"/>
              <a:t> </a:t>
            </a:r>
            <a:r>
              <a:rPr lang="en-US" b="1" dirty="0" err="1" smtClean="0"/>
              <a:t>ամբողջություն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23553" name="Picture 1" descr="C:\Users\Admin\Desktop\1333114040_08693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500306"/>
            <a:ext cx="6357982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428868"/>
            <a:ext cx="7929618" cy="42148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85728"/>
            <a:ext cx="7000924" cy="2071702"/>
          </a:xfrm>
        </p:spPr>
        <p:txBody>
          <a:bodyPr/>
          <a:lstStyle/>
          <a:p>
            <a:r>
              <a:rPr lang="en-US" b="1" dirty="0" err="1" smtClean="0"/>
              <a:t>Ինքնաիրականացման</a:t>
            </a:r>
            <a:r>
              <a:rPr lang="en-US" b="1" dirty="0" smtClean="0"/>
              <a:t> </a:t>
            </a:r>
            <a:r>
              <a:rPr lang="en-US" b="1" dirty="0" err="1" smtClean="0"/>
              <a:t>աճը</a:t>
            </a:r>
            <a:r>
              <a:rPr lang="en-US" b="1" dirty="0" smtClean="0"/>
              <a:t> </a:t>
            </a:r>
            <a:r>
              <a:rPr lang="en-US" b="1" dirty="0" err="1" smtClean="0"/>
              <a:t>խոսում</a:t>
            </a:r>
            <a:r>
              <a:rPr lang="en-US" b="1" dirty="0" smtClean="0"/>
              <a:t> է </a:t>
            </a:r>
            <a:r>
              <a:rPr lang="en-US" b="1" dirty="0" err="1" smtClean="0"/>
              <a:t>անձնային</a:t>
            </a:r>
            <a:r>
              <a:rPr lang="en-US" b="1" dirty="0" smtClean="0"/>
              <a:t> </a:t>
            </a:r>
            <a:r>
              <a:rPr lang="en-US" b="1" dirty="0" err="1" smtClean="0"/>
              <a:t>աճի</a:t>
            </a:r>
            <a:r>
              <a:rPr lang="en-US" b="1" dirty="0" smtClean="0"/>
              <a:t> </a:t>
            </a:r>
            <a:r>
              <a:rPr lang="en-US" b="1" dirty="0" err="1" smtClean="0"/>
              <a:t>անհրաժեշտության</a:t>
            </a:r>
            <a:r>
              <a:rPr lang="en-US" b="1" dirty="0" smtClean="0"/>
              <a:t> </a:t>
            </a:r>
            <a:r>
              <a:rPr lang="en-US" b="1" dirty="0" err="1" smtClean="0"/>
              <a:t>մասին</a:t>
            </a:r>
            <a:r>
              <a:rPr lang="en-US" b="1" dirty="0" smtClean="0"/>
              <a:t>, </a:t>
            </a:r>
            <a:r>
              <a:rPr lang="en-US" b="1" dirty="0" err="1" smtClean="0"/>
              <a:t>որը</a:t>
            </a:r>
            <a:r>
              <a:rPr lang="en-US" b="1" dirty="0" smtClean="0"/>
              <a:t> </a:t>
            </a:r>
            <a:r>
              <a:rPr lang="en-US" b="1" dirty="0" err="1" smtClean="0"/>
              <a:t>առկա</a:t>
            </a:r>
            <a:r>
              <a:rPr lang="en-US" b="1" dirty="0" smtClean="0"/>
              <a:t> է </a:t>
            </a:r>
            <a:r>
              <a:rPr lang="en-US" b="1" dirty="0" err="1" smtClean="0"/>
              <a:t>մարդու</a:t>
            </a:r>
            <a:r>
              <a:rPr lang="en-US" b="1" dirty="0" smtClean="0"/>
              <a:t> </a:t>
            </a:r>
            <a:r>
              <a:rPr lang="en-US" b="1" dirty="0" err="1" smtClean="0"/>
              <a:t>ամբողջ</a:t>
            </a:r>
            <a:r>
              <a:rPr lang="en-US" b="1" dirty="0" smtClean="0"/>
              <a:t> </a:t>
            </a:r>
            <a:r>
              <a:rPr lang="en-US" b="1" dirty="0" err="1" smtClean="0"/>
              <a:t>կյանքի</a:t>
            </a:r>
            <a:r>
              <a:rPr lang="en-US" b="1" dirty="0" smtClean="0"/>
              <a:t> </a:t>
            </a:r>
            <a:r>
              <a:rPr lang="en-US" b="1" dirty="0" err="1" smtClean="0"/>
              <a:t>ընթացքում</a:t>
            </a:r>
            <a:r>
              <a:rPr lang="en-US" b="1" dirty="0" smtClean="0"/>
              <a:t>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22529" name="Picture 1" descr="C:\Users\Admin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419350"/>
            <a:ext cx="7286676" cy="4224360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7467600" cy="39290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52"/>
            <a:ext cx="8229600" cy="5054617"/>
          </a:xfrm>
        </p:spPr>
        <p:txBody>
          <a:bodyPr/>
          <a:lstStyle/>
          <a:p>
            <a:r>
              <a:rPr lang="en-US" b="1" dirty="0" smtClean="0">
                <a:latin typeface="Arial Armenian" pitchFamily="34" charset="0"/>
              </a:rPr>
              <a:t>§</a:t>
            </a:r>
            <a:r>
              <a:rPr lang="en-US" b="1" dirty="0" err="1" smtClean="0"/>
              <a:t>Չնայած</a:t>
            </a:r>
            <a:r>
              <a:rPr lang="en-US" b="1" dirty="0" smtClean="0"/>
              <a:t> </a:t>
            </a:r>
            <a:r>
              <a:rPr lang="en-US" b="1" dirty="0" err="1" smtClean="0"/>
              <a:t>մենք</a:t>
            </a:r>
            <a:r>
              <a:rPr lang="en-US" b="1" dirty="0" smtClean="0"/>
              <a:t> </a:t>
            </a:r>
            <a:r>
              <a:rPr lang="en-US" b="1" dirty="0" err="1" smtClean="0"/>
              <a:t>բոլորս</a:t>
            </a:r>
            <a:r>
              <a:rPr lang="en-US" b="1" dirty="0" smtClean="0"/>
              <a:t> </a:t>
            </a:r>
            <a:r>
              <a:rPr lang="en-US" b="1" dirty="0" err="1" smtClean="0"/>
              <a:t>սկզբունքորեն</a:t>
            </a:r>
            <a:r>
              <a:rPr lang="en-US" b="1" dirty="0" smtClean="0"/>
              <a:t> </a:t>
            </a:r>
            <a:r>
              <a:rPr lang="en-US" b="1" dirty="0" err="1" smtClean="0"/>
              <a:t>ընդունակ</a:t>
            </a:r>
            <a:r>
              <a:rPr lang="en-US" b="1" dirty="0" smtClean="0"/>
              <a:t> </a:t>
            </a:r>
            <a:r>
              <a:rPr lang="en-US" b="1" dirty="0" err="1" smtClean="0"/>
              <a:t>ենք</a:t>
            </a:r>
            <a:r>
              <a:rPr lang="en-US" b="1" dirty="0" smtClean="0"/>
              <a:t> </a:t>
            </a:r>
            <a:r>
              <a:rPr lang="en-US" b="1" dirty="0" err="1" smtClean="0"/>
              <a:t>ինքնաակտուալիզացիայի</a:t>
            </a:r>
            <a:r>
              <a:rPr lang="en-US" b="1" dirty="0" smtClean="0"/>
              <a:t>, </a:t>
            </a:r>
            <a:r>
              <a:rPr lang="en-US" b="1" dirty="0" err="1" smtClean="0"/>
              <a:t>ինքնաիրականացման</a:t>
            </a:r>
            <a:r>
              <a:rPr lang="en-US" b="1" dirty="0" smtClean="0"/>
              <a:t>, </a:t>
            </a:r>
            <a:r>
              <a:rPr lang="en-US" b="1" dirty="0" err="1" smtClean="0"/>
              <a:t>մեզանից</a:t>
            </a:r>
            <a:r>
              <a:rPr lang="en-US" b="1" dirty="0" smtClean="0"/>
              <a:t> </a:t>
            </a:r>
            <a:r>
              <a:rPr lang="en-US" b="1" dirty="0" err="1" smtClean="0"/>
              <a:t>մեծամասնությունը</a:t>
            </a:r>
            <a:r>
              <a:rPr lang="en-US" b="1" dirty="0" smtClean="0"/>
              <a:t> </a:t>
            </a:r>
            <a:r>
              <a:rPr lang="en-US" b="1" dirty="0" err="1" smtClean="0"/>
              <a:t>չի</a:t>
            </a:r>
            <a:r>
              <a:rPr lang="en-US" b="1" dirty="0" smtClean="0"/>
              <a:t> </a:t>
            </a:r>
            <a:r>
              <a:rPr lang="en-US" b="1" dirty="0" err="1" smtClean="0"/>
              <a:t>անում</a:t>
            </a:r>
            <a:r>
              <a:rPr lang="en-US" b="1" dirty="0" smtClean="0"/>
              <a:t> </a:t>
            </a:r>
            <a:r>
              <a:rPr lang="en-US" b="1" dirty="0" err="1" smtClean="0"/>
              <a:t>դա</a:t>
            </a:r>
            <a:r>
              <a:rPr lang="en-US" b="1" dirty="0" smtClean="0"/>
              <a:t> և </a:t>
            </a:r>
            <a:r>
              <a:rPr lang="en-US" b="1" dirty="0" err="1" smtClean="0"/>
              <a:t>կայանում</a:t>
            </a:r>
            <a:r>
              <a:rPr lang="en-US" b="1" dirty="0" smtClean="0"/>
              <a:t> է </a:t>
            </a:r>
            <a:r>
              <a:rPr lang="en-US" b="1" dirty="0" err="1" smtClean="0"/>
              <a:t>սահմանափակ</a:t>
            </a:r>
            <a:r>
              <a:rPr lang="en-US" b="1" dirty="0" smtClean="0"/>
              <a:t> </a:t>
            </a:r>
            <a:r>
              <a:rPr lang="en-US" b="1" dirty="0" err="1" smtClean="0"/>
              <a:t>մակարդակում</a:t>
            </a:r>
            <a:r>
              <a:rPr lang="en-US" b="1" dirty="0" smtClean="0">
                <a:latin typeface="Arial Armenian" pitchFamily="34" charset="0"/>
              </a:rPr>
              <a:t>¦</a:t>
            </a:r>
            <a:r>
              <a:rPr lang="en-US" b="1" dirty="0" smtClean="0"/>
              <a:t> </a:t>
            </a:r>
            <a:r>
              <a:rPr lang="en-US" b="1" dirty="0" err="1" smtClean="0"/>
              <a:t>Մասլոու</a:t>
            </a:r>
            <a:r>
              <a:rPr lang="en-US" b="1" dirty="0" smtClean="0"/>
              <a:t> </a:t>
            </a:r>
            <a:r>
              <a:rPr lang="en-US" dirty="0" smtClean="0"/>
              <a:t>: </a:t>
            </a:r>
            <a:r>
              <a:rPr lang="en-US" b="1" dirty="0" err="1" smtClean="0"/>
              <a:t>Ըստ</a:t>
            </a:r>
            <a:r>
              <a:rPr lang="en-US" b="1" dirty="0" smtClean="0"/>
              <a:t> </a:t>
            </a:r>
            <a:r>
              <a:rPr lang="en-US" b="1" dirty="0" err="1" smtClean="0"/>
              <a:t>Մասլոուի</a:t>
            </a:r>
            <a:r>
              <a:rPr lang="en-US" b="1" dirty="0" smtClean="0"/>
              <a:t> </a:t>
            </a:r>
            <a:r>
              <a:rPr lang="en-US" b="1" dirty="0" err="1" smtClean="0"/>
              <a:t>մարդկության</a:t>
            </a:r>
            <a:r>
              <a:rPr lang="en-US" b="1" dirty="0" smtClean="0"/>
              <a:t> </a:t>
            </a:r>
            <a:r>
              <a:rPr lang="en-US" b="1" dirty="0" err="1" smtClean="0"/>
              <a:t>միայն</a:t>
            </a:r>
            <a:r>
              <a:rPr lang="en-US" b="1" dirty="0" smtClean="0"/>
              <a:t> </a:t>
            </a:r>
            <a:r>
              <a:rPr lang="en-US" b="1" dirty="0" err="1" smtClean="0"/>
              <a:t>երկու</a:t>
            </a:r>
            <a:r>
              <a:rPr lang="en-US" b="1" dirty="0" smtClean="0"/>
              <a:t> </a:t>
            </a:r>
            <a:r>
              <a:rPr lang="en-US" b="1" dirty="0" err="1" smtClean="0"/>
              <a:t>տոկոսն</a:t>
            </a:r>
            <a:r>
              <a:rPr lang="en-US" b="1" dirty="0" smtClean="0"/>
              <a:t> է </a:t>
            </a:r>
            <a:r>
              <a:rPr lang="en-US" b="1" dirty="0" err="1" smtClean="0"/>
              <a:t>հասնում</a:t>
            </a:r>
            <a:r>
              <a:rPr lang="en-US" b="1" dirty="0" smtClean="0"/>
              <a:t> </a:t>
            </a:r>
            <a:r>
              <a:rPr lang="en-US" b="1" dirty="0" err="1" smtClean="0"/>
              <a:t>ինքնաիրականացման</a:t>
            </a:r>
            <a:r>
              <a:rPr lang="en-US" b="1" dirty="0" smtClean="0"/>
              <a:t> </a:t>
            </a:r>
            <a:r>
              <a:rPr lang="en-US" b="1" dirty="0" err="1" smtClean="0"/>
              <a:t>իրավիճակին</a:t>
            </a:r>
            <a:r>
              <a:rPr lang="en-US" b="1" dirty="0" smtClean="0"/>
              <a:t>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21505" name="Picture 1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571744"/>
            <a:ext cx="5357850" cy="387093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647</TotalTime>
  <Words>488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Эркер</vt:lpstr>
      <vt:lpstr>Документ</vt:lpstr>
      <vt:lpstr>Հարգարժան ներկաներ, Ձեր ուշադրությանն ենք ներկայացնում . &lt;&lt;Անձի  պահանջմունքների համակարգն ու ինքնաիրականացման պայմանները&gt;&gt;            թեմայով               սլայդ շոու</vt:lpstr>
      <vt:lpstr>Слайд 2</vt:lpstr>
      <vt:lpstr>             Աբրահամ Խարոլդ Մասլոու                               1908-1970 </vt:lpstr>
      <vt:lpstr>Иерархия потребностей А. Маслоу</vt:lpstr>
      <vt:lpstr>Ինքնաիրականացում`այն,ինչ մենք փնտրում ենք մեր ողջ կյանքի ընթացքում: Ինքնիրականացումը հանդիսանում է մարդու գոյության ատրիբուտ:Ինքնիրականացումը ակտիվանում է մարդու այնպիսի հատկանիշների, որակների և գծերի նկատմամբ, որոնք բարոյապես և նպատակայնորեն ընդունելի և պահպանված  են հասարակության կողմից:   </vt:lpstr>
      <vt:lpstr>Слайд 6</vt:lpstr>
      <vt:lpstr>Слайд 7</vt:lpstr>
      <vt:lpstr>Слайд 8</vt:lpstr>
      <vt:lpstr>Слайд 9</vt:lpstr>
      <vt:lpstr>Մարդ, ով հասել է այս բարձր մակարդակին` ձգտում է օգտագորձել իր տաղանդի բոլոր հնարավորությունները, ունակությունները և անձնային պոտենցիալը: Այսինքն ինքնաիրականացվել նշանակում է դառնալ այնպիսի մարդ,ինչպիսին մենք կարող ենք դառնալ, հասնել մեր գագաթնակետին:  Մասլոուն նշում է. Երգիչները պետք է երգեն, նկարիչները` նկարեն, գրողները` գրեն,եթե նրանք ուզում են մնալ այնպիսին, ինչպիսին որ կան՚: Մարդ միշտ պետք է լինի այնպիսին, ինչպիսին, որ կա</vt:lpstr>
      <vt:lpstr>ԱՆՁԻ ԻՆՔՆԱԻՐԱԿԱՆԱՑՄԱՆ ՊԱՅՄԱՆՆԵՐԻՑ  ԵՆ</vt:lpstr>
      <vt:lpstr>Այսպիսով եզրակացնենք.</vt:lpstr>
      <vt:lpstr>Слайд 13</vt:lpstr>
      <vt:lpstr>Слайд 14</vt:lpstr>
      <vt:lpstr>Սլայդը պատրաստեց.  Հարությունյան Ռոզալյա Վ.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²ñó³Ë - ïÕ³- µÝ³·Çï³Ï³Ý  ²ñó³Ë - ³ÕçÇÏ- ÑáõÙ³ÝÇï³ñ  </dc:title>
  <cp:lastModifiedBy>Admin</cp:lastModifiedBy>
  <cp:revision>80</cp:revision>
  <dcterms:modified xsi:type="dcterms:W3CDTF">2015-12-17T07:57:33Z</dcterms:modified>
</cp:coreProperties>
</file>